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9.png" ContentType="image/png"/>
  <Override PartName="/ppt/media/image10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2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550B49A-53D6-4F79-9A56-80606878E11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FE537D8-CF21-480F-B348-A67CA506B04A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7890B09-51F7-43CE-B18E-3CFF89907A4A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8E725E6-796D-442B-8F7B-5E6B6B9B711A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F7946DE-4433-4941-97DA-6B2EAA20EB2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5C6EBE-0E30-4D1E-B8B5-039DE8198217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E1319AE-A262-459B-9E92-56754353FA1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C1049CE-274F-4423-9994-06EC2A1A08BC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195A0B8-F9B2-4E66-AF6F-B4EFB155F63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D4AC2BF-4D86-4CB0-992C-44A07F1A8858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1568F9-BCD1-40E6-A8CC-CEC5DED46481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FF2565-B026-4648-8003-59EC61AFFF18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2FE7D5-38D8-4F83-BB77-20958225B081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0EB7DF-319E-4AD8-BF7B-C970CE238E21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9C83B9-AA62-43EC-AC7F-7F22C469EDA3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D421FB-9B1A-492E-A861-2D0D61303D7C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4D452E-1F69-4648-9DF1-783FA3E6818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BA718C-6896-4709-96F2-F2F9D060570A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88543C-EB1D-4574-9C7D-FCDBDBC4337F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A48C23-B05F-48D5-80CA-49C5184266B6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F7831E-3483-4780-AF40-A1F83C2E8B96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912CC5-0102-4F31-9209-1B8FF74D3C61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0396EB-E8F0-47CE-9D66-C87DAB817EDF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1DE615-9560-421B-8EA2-52CE5E6166E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Skupina 2"/>
          <p:cNvGrpSpPr/>
          <p:nvPr/>
        </p:nvGrpSpPr>
        <p:grpSpPr>
          <a:xfrm>
            <a:off x="0" y="0"/>
            <a:ext cx="12189960" cy="545400"/>
            <a:chOff x="0" y="0"/>
            <a:chExt cx="12189960" cy="545400"/>
          </a:xfrm>
        </p:grpSpPr>
        <p:sp>
          <p:nvSpPr>
            <p:cNvPr id="1" name="Rectangle 11"/>
            <p:cNvSpPr/>
            <p:nvPr/>
          </p:nvSpPr>
          <p:spPr>
            <a:xfrm>
              <a:off x="0" y="0"/>
              <a:ext cx="12189960" cy="510480"/>
            </a:xfrm>
            <a:prstGeom prst="rect">
              <a:avLst/>
            </a:prstGeom>
            <a:solidFill>
              <a:srgbClr val="e5e5e5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spcBef>
                  <a:spcPts val="479"/>
                </a:spcBef>
              </a:pPr>
              <a:endParaRPr b="1" lang="cs-CZ" sz="2400" spc="-1" strike="noStrike">
                <a:solidFill>
                  <a:srgbClr val="b9000c"/>
                </a:solidFill>
                <a:latin typeface="Tahoma"/>
              </a:endParaRPr>
            </a:p>
          </p:txBody>
        </p:sp>
        <p:sp>
          <p:nvSpPr>
            <p:cNvPr id="2" name="Rectangle 34"/>
            <p:cNvSpPr/>
            <p:nvPr/>
          </p:nvSpPr>
          <p:spPr>
            <a:xfrm>
              <a:off x="0" y="512640"/>
              <a:ext cx="12189960" cy="32760"/>
            </a:xfrm>
            <a:prstGeom prst="rect">
              <a:avLst/>
            </a:prstGeom>
            <a:solidFill>
              <a:srgbClr val="e5e5e5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080" bIns="-10080" anchor="ctr">
              <a:noAutofit/>
            </a:bodyPr>
            <a:p>
              <a:pPr>
                <a:lnSpc>
                  <a:spcPct val="100000"/>
                </a:lnSpc>
                <a:spcBef>
                  <a:spcPts val="479"/>
                </a:spcBef>
              </a:pPr>
              <a:endParaRPr b="1" lang="cs-CZ" sz="2400" spc="-1" strike="noStrike">
                <a:solidFill>
                  <a:srgbClr val="b9000c"/>
                </a:solidFill>
                <a:latin typeface="Tahoma"/>
              </a:endParaRPr>
            </a:p>
          </p:txBody>
        </p:sp>
      </p:grpSp>
      <p:sp>
        <p:nvSpPr>
          <p:cNvPr id="3" name="Rectangle 14" hidden="1"/>
          <p:cNvSpPr/>
          <p:nvPr/>
        </p:nvSpPr>
        <p:spPr>
          <a:xfrm>
            <a:off x="288000" y="115920"/>
            <a:ext cx="61200" cy="286920"/>
          </a:xfrm>
          <a:prstGeom prst="rect">
            <a:avLst/>
          </a:prstGeom>
          <a:solidFill>
            <a:srgbClr val="fe000c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4" name="Rectangle 14" hidden="1"/>
          <p:cNvSpPr/>
          <p:nvPr/>
        </p:nvSpPr>
        <p:spPr>
          <a:xfrm>
            <a:off x="10777320" y="116640"/>
            <a:ext cx="61200" cy="286920"/>
          </a:xfrm>
          <a:prstGeom prst="rect">
            <a:avLst/>
          </a:prstGeom>
          <a:solidFill>
            <a:srgbClr val="00a9e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24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5" name="Picture 8" descr=""/>
          <p:cNvPicPr/>
          <p:nvPr/>
        </p:nvPicPr>
        <p:blipFill>
          <a:blip r:embed="rId2"/>
          <a:stretch/>
        </p:blipFill>
        <p:spPr>
          <a:xfrm>
            <a:off x="10968480" y="53280"/>
            <a:ext cx="1093680" cy="436680"/>
          </a:xfrm>
          <a:prstGeom prst="rect">
            <a:avLst/>
          </a:prstGeom>
          <a:ln w="0">
            <a:noFill/>
          </a:ln>
        </p:spPr>
      </p:pic>
      <p:pic>
        <p:nvPicPr>
          <p:cNvPr id="6" name="Obrázek 12" descr=""/>
          <p:cNvPicPr/>
          <p:nvPr/>
        </p:nvPicPr>
        <p:blipFill>
          <a:blip r:embed="rId3"/>
          <a:stretch/>
        </p:blipFill>
        <p:spPr>
          <a:xfrm>
            <a:off x="7817760" y="5157360"/>
            <a:ext cx="4180680" cy="859680"/>
          </a:xfrm>
          <a:prstGeom prst="rect">
            <a:avLst/>
          </a:prstGeom>
          <a:ln w="0">
            <a:noFill/>
          </a:ln>
        </p:spPr>
      </p:pic>
      <p:sp>
        <p:nvSpPr>
          <p:cNvPr id="7" name="Rectangle 12"/>
          <p:cNvSpPr/>
          <p:nvPr/>
        </p:nvSpPr>
        <p:spPr>
          <a:xfrm>
            <a:off x="10824840" y="6531120"/>
            <a:ext cx="63360" cy="2851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endParaRPr b="1" lang="cs-CZ" sz="2400" spc="-1" strike="noStrike">
              <a:solidFill>
                <a:srgbClr val="b9000c"/>
              </a:solidFill>
              <a:latin typeface="Tahoma"/>
            </a:endParaRPr>
          </a:p>
        </p:txBody>
      </p:sp>
      <p:sp>
        <p:nvSpPr>
          <p:cNvPr id="8" name="Rectangle 20"/>
          <p:cNvSpPr/>
          <p:nvPr/>
        </p:nvSpPr>
        <p:spPr>
          <a:xfrm>
            <a:off x="-6120" y="-26640"/>
            <a:ext cx="12196080" cy="3596760"/>
          </a:xfrm>
          <a:prstGeom prst="rect">
            <a:avLst/>
          </a:prstGeom>
          <a:solidFill>
            <a:srgbClr val="00a9e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endParaRPr b="1" lang="cs-CZ" sz="2400" spc="-1" strike="noStrike">
              <a:solidFill>
                <a:srgbClr val="b9000c"/>
              </a:solidFill>
              <a:latin typeface="Tahoma"/>
            </a:endParaRPr>
          </a:p>
        </p:txBody>
      </p:sp>
      <p:sp>
        <p:nvSpPr>
          <p:cNvPr id="9" name="Rectangle 21"/>
          <p:cNvSpPr/>
          <p:nvPr/>
        </p:nvSpPr>
        <p:spPr>
          <a:xfrm>
            <a:off x="10841760" y="6531120"/>
            <a:ext cx="46440" cy="2851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endParaRPr b="1" lang="cs-CZ" sz="2400" spc="-1" strike="noStrike">
              <a:solidFill>
                <a:srgbClr val="b9000c"/>
              </a:solidFill>
              <a:latin typeface="Tahoma"/>
            </a:endParaRPr>
          </a:p>
        </p:txBody>
      </p:sp>
      <p:sp>
        <p:nvSpPr>
          <p:cNvPr id="10" name="Rectangle 26"/>
          <p:cNvSpPr/>
          <p:nvPr/>
        </p:nvSpPr>
        <p:spPr>
          <a:xfrm>
            <a:off x="10841760" y="6531120"/>
            <a:ext cx="46440" cy="2851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endParaRPr b="1" lang="cs-CZ" sz="2400" spc="-1" strike="noStrike">
              <a:solidFill>
                <a:srgbClr val="b9000c"/>
              </a:solidFill>
              <a:latin typeface="Tahoma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kupina 2"/>
          <p:cNvGrpSpPr/>
          <p:nvPr/>
        </p:nvGrpSpPr>
        <p:grpSpPr>
          <a:xfrm>
            <a:off x="0" y="0"/>
            <a:ext cx="12189960" cy="545400"/>
            <a:chOff x="0" y="0"/>
            <a:chExt cx="12189960" cy="545400"/>
          </a:xfrm>
        </p:grpSpPr>
        <p:sp>
          <p:nvSpPr>
            <p:cNvPr id="50" name="Rectangle 11"/>
            <p:cNvSpPr/>
            <p:nvPr/>
          </p:nvSpPr>
          <p:spPr>
            <a:xfrm>
              <a:off x="0" y="0"/>
              <a:ext cx="12189960" cy="510480"/>
            </a:xfrm>
            <a:prstGeom prst="rect">
              <a:avLst/>
            </a:prstGeom>
            <a:solidFill>
              <a:srgbClr val="e5e5e5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spcBef>
                  <a:spcPts val="479"/>
                </a:spcBef>
              </a:pPr>
              <a:endParaRPr b="1" lang="cs-CZ" sz="2400" spc="-1" strike="noStrike">
                <a:solidFill>
                  <a:srgbClr val="b9000c"/>
                </a:solidFill>
                <a:latin typeface="Tahoma"/>
              </a:endParaRPr>
            </a:p>
          </p:txBody>
        </p:sp>
        <p:sp>
          <p:nvSpPr>
            <p:cNvPr id="51" name="Rectangle 34"/>
            <p:cNvSpPr/>
            <p:nvPr/>
          </p:nvSpPr>
          <p:spPr>
            <a:xfrm>
              <a:off x="0" y="512640"/>
              <a:ext cx="12189960" cy="32760"/>
            </a:xfrm>
            <a:prstGeom prst="rect">
              <a:avLst/>
            </a:prstGeom>
            <a:solidFill>
              <a:srgbClr val="e5e5e5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080" bIns="-10080" anchor="ctr">
              <a:noAutofit/>
            </a:bodyPr>
            <a:p>
              <a:pPr>
                <a:lnSpc>
                  <a:spcPct val="100000"/>
                </a:lnSpc>
                <a:spcBef>
                  <a:spcPts val="479"/>
                </a:spcBef>
              </a:pPr>
              <a:endParaRPr b="1" lang="cs-CZ" sz="2400" spc="-1" strike="noStrike">
                <a:solidFill>
                  <a:srgbClr val="b9000c"/>
                </a:solidFill>
                <a:latin typeface="Tahoma"/>
              </a:endParaRPr>
            </a:p>
          </p:txBody>
        </p:sp>
      </p:grpSp>
      <p:sp>
        <p:nvSpPr>
          <p:cNvPr id="52" name="Rectangle 14"/>
          <p:cNvSpPr/>
          <p:nvPr/>
        </p:nvSpPr>
        <p:spPr>
          <a:xfrm>
            <a:off x="288000" y="115920"/>
            <a:ext cx="61200" cy="286920"/>
          </a:xfrm>
          <a:prstGeom prst="rect">
            <a:avLst/>
          </a:prstGeom>
          <a:solidFill>
            <a:srgbClr val="fe000c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53" name="Rectangle 14"/>
          <p:cNvSpPr/>
          <p:nvPr/>
        </p:nvSpPr>
        <p:spPr>
          <a:xfrm>
            <a:off x="10777320" y="116640"/>
            <a:ext cx="61200" cy="286920"/>
          </a:xfrm>
          <a:prstGeom prst="rect">
            <a:avLst/>
          </a:prstGeom>
          <a:solidFill>
            <a:srgbClr val="00a9e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24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54" name="Picture 8" descr=""/>
          <p:cNvPicPr/>
          <p:nvPr/>
        </p:nvPicPr>
        <p:blipFill>
          <a:blip r:embed="rId2"/>
          <a:stretch/>
        </p:blipFill>
        <p:spPr>
          <a:xfrm>
            <a:off x="10968480" y="53280"/>
            <a:ext cx="1093680" cy="43668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sldNum" idx="1"/>
          </p:nvPr>
        </p:nvSpPr>
        <p:spPr>
          <a:xfrm>
            <a:off x="11430000" y="6524640"/>
            <a:ext cx="567360" cy="331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lt2">
                    <a:lumMod val="50000"/>
                  </a:schemeClr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8CFF84-D1ED-4699-A85D-4CB7EDB31398}" type="slidenum">
              <a:rPr b="0" lang="en-US" sz="1400" spc="-1" strike="noStrike">
                <a:solidFill>
                  <a:schemeClr val="lt2">
                    <a:lumMod val="50000"/>
                  </a:schemeClr>
                </a:solid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Skupina 2"/>
          <p:cNvGrpSpPr/>
          <p:nvPr/>
        </p:nvGrpSpPr>
        <p:grpSpPr>
          <a:xfrm>
            <a:off x="0" y="0"/>
            <a:ext cx="12189960" cy="545400"/>
            <a:chOff x="0" y="0"/>
            <a:chExt cx="12189960" cy="545400"/>
          </a:xfrm>
        </p:grpSpPr>
        <p:sp>
          <p:nvSpPr>
            <p:cNvPr id="95" name="Rectangle 11"/>
            <p:cNvSpPr/>
            <p:nvPr/>
          </p:nvSpPr>
          <p:spPr>
            <a:xfrm>
              <a:off x="0" y="0"/>
              <a:ext cx="12189960" cy="510480"/>
            </a:xfrm>
            <a:prstGeom prst="rect">
              <a:avLst/>
            </a:prstGeom>
            <a:solidFill>
              <a:srgbClr val="e5e5e5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  <a:spcBef>
                  <a:spcPts val="479"/>
                </a:spcBef>
              </a:pPr>
              <a:endParaRPr b="1" lang="cs-CZ" sz="2400" spc="-1" strike="noStrike">
                <a:solidFill>
                  <a:srgbClr val="b9000c"/>
                </a:solidFill>
                <a:latin typeface="Tahoma"/>
              </a:endParaRPr>
            </a:p>
          </p:txBody>
        </p:sp>
        <p:sp>
          <p:nvSpPr>
            <p:cNvPr id="96" name="Rectangle 34"/>
            <p:cNvSpPr/>
            <p:nvPr/>
          </p:nvSpPr>
          <p:spPr>
            <a:xfrm>
              <a:off x="0" y="512640"/>
              <a:ext cx="12189960" cy="32760"/>
            </a:xfrm>
            <a:prstGeom prst="rect">
              <a:avLst/>
            </a:prstGeom>
            <a:solidFill>
              <a:srgbClr val="e5e5e5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10080" bIns="-10080" anchor="ctr">
              <a:noAutofit/>
            </a:bodyPr>
            <a:p>
              <a:pPr>
                <a:lnSpc>
                  <a:spcPct val="100000"/>
                </a:lnSpc>
                <a:spcBef>
                  <a:spcPts val="479"/>
                </a:spcBef>
              </a:pPr>
              <a:endParaRPr b="1" lang="cs-CZ" sz="2400" spc="-1" strike="noStrike">
                <a:solidFill>
                  <a:srgbClr val="b9000c"/>
                </a:solidFill>
                <a:latin typeface="Tahoma"/>
              </a:endParaRPr>
            </a:p>
          </p:txBody>
        </p:sp>
      </p:grpSp>
      <p:sp>
        <p:nvSpPr>
          <p:cNvPr id="97" name="Rectangle 14"/>
          <p:cNvSpPr/>
          <p:nvPr/>
        </p:nvSpPr>
        <p:spPr>
          <a:xfrm>
            <a:off x="288000" y="115920"/>
            <a:ext cx="61200" cy="286920"/>
          </a:xfrm>
          <a:prstGeom prst="rect">
            <a:avLst/>
          </a:prstGeom>
          <a:solidFill>
            <a:srgbClr val="fe000c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2400" spc="-1" strike="noStrike">
              <a:solidFill>
                <a:schemeClr val="dk1"/>
              </a:solidFill>
              <a:latin typeface="Century Gothic"/>
            </a:endParaRPr>
          </a:p>
        </p:txBody>
      </p:sp>
      <p:sp>
        <p:nvSpPr>
          <p:cNvPr id="98" name="Rectangle 14"/>
          <p:cNvSpPr/>
          <p:nvPr/>
        </p:nvSpPr>
        <p:spPr>
          <a:xfrm>
            <a:off x="10777320" y="116640"/>
            <a:ext cx="61200" cy="286920"/>
          </a:xfrm>
          <a:prstGeom prst="rect">
            <a:avLst/>
          </a:prstGeom>
          <a:solidFill>
            <a:srgbClr val="00a9e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2400" spc="-1" strike="noStrike">
              <a:solidFill>
                <a:schemeClr val="dk1"/>
              </a:solidFill>
              <a:latin typeface="Century Gothic"/>
            </a:endParaRPr>
          </a:p>
        </p:txBody>
      </p:sp>
      <p:pic>
        <p:nvPicPr>
          <p:cNvPr id="99" name="Picture 8" descr=""/>
          <p:cNvPicPr/>
          <p:nvPr/>
        </p:nvPicPr>
        <p:blipFill>
          <a:blip r:embed="rId2"/>
          <a:stretch/>
        </p:blipFill>
        <p:spPr>
          <a:xfrm>
            <a:off x="10968480" y="53280"/>
            <a:ext cx="1093680" cy="436680"/>
          </a:xfrm>
          <a:prstGeom prst="rect">
            <a:avLst/>
          </a:prstGeom>
          <a:ln w="0">
            <a:noFill/>
          </a:ln>
        </p:spPr>
      </p:pic>
      <p:sp>
        <p:nvSpPr>
          <p:cNvPr id="100" name="PlaceHolder 1"/>
          <p:cNvSpPr>
            <a:spLocks noGrp="1"/>
          </p:cNvSpPr>
          <p:nvPr>
            <p:ph type="sldNum" idx="2"/>
          </p:nvPr>
        </p:nvSpPr>
        <p:spPr>
          <a:xfrm>
            <a:off x="11430000" y="6524640"/>
            <a:ext cx="567360" cy="331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lt2">
                    <a:lumMod val="50000"/>
                  </a:schemeClr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D4B728-288E-48BD-9CBB-B71D72518394}" type="slidenum">
              <a:rPr b="0" lang="en-US" sz="1400" spc="-1" strike="noStrike">
                <a:solidFill>
                  <a:schemeClr val="lt2">
                    <a:lumMod val="50000"/>
                  </a:schemeClr>
                </a:solid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79520" y="1989000"/>
            <a:ext cx="7926480" cy="1252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4400" spc="-1" strike="noStrike">
                <a:solidFill>
                  <a:schemeClr val="lt1"/>
                </a:solidFill>
                <a:latin typeface="Calibri"/>
                <a:ea typeface="Calibri"/>
              </a:rPr>
              <a:t>GZN</a:t>
            </a:r>
            <a:br>
              <a:rPr sz="4400"/>
            </a:br>
            <a:r>
              <a:rPr b="0" lang="cs-CZ" sz="4400" spc="-1" strike="noStrike">
                <a:solidFill>
                  <a:schemeClr val="lt1"/>
                </a:solidFill>
                <a:latin typeface="Calibri"/>
                <a:ea typeface="Calibri"/>
              </a:rPr>
              <a:t>Halide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479520" y="3693960"/>
            <a:ext cx="7919640" cy="453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 algn="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cs-CZ" sz="3200" spc="-1" strike="noStrike">
                <a:solidFill>
                  <a:schemeClr val="dk1"/>
                </a:solidFill>
                <a:latin typeface="Calibri"/>
                <a:ea typeface="Calibri"/>
              </a:rPr>
              <a:t>Ladislav Ondris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Optimalizace na GPU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77760" y="4515840"/>
            <a:ext cx="5408640" cy="188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produce result: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gpu_block y.v3&lt;Default_GPU&gt;: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gpu_block x.v2&lt;Default_GPU&gt;: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gpu_thread y.v1 in [0, 15]&lt;Default_GPU&gt;: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gpu_thread x.v0 in [0, 15]&lt;Default_GPU&gt;: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result(...) = 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9" name=""/>
          <p:cNvGraphicFramePr/>
          <p:nvPr/>
        </p:nvGraphicFramePr>
        <p:xfrm>
          <a:off x="5131080" y="3395160"/>
          <a:ext cx="7033320" cy="3520080"/>
        </p:xfrm>
        <a:graphic>
          <a:graphicData uri="http://schemas.openxmlformats.org/drawingml/2006/table">
            <a:tbl>
              <a:tblPr/>
              <a:tblGrid>
                <a:gridCol w="5667840"/>
                <a:gridCol w="1365840"/>
              </a:tblGrid>
              <a:tr h="490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Plán vykonání na GPU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Čas [ms]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6055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result.compute_root();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14.51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5520">
                <a:tc>
                  <a:txBody>
                    <a:bodyPr lIns="36000" rIns="360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result.split(x, xo, xi, 16)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.split(y, yo, yi, 16)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.reorder(xi, yi, xo, yo)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.gpu_blocks(xo, yo)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.gpu_threads(xi, yi);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2.12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5520">
                <a:tc>
                  <a:txBody>
                    <a:bodyPr lIns="36000" rIns="360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result.gpu_tile(x, y, xi, yi, xo, yo, 32, 32);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2.17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0" name=""/>
          <p:cNvSpPr txBox="1"/>
          <p:nvPr/>
        </p:nvSpPr>
        <p:spPr>
          <a:xfrm>
            <a:off x="416880" y="4169520"/>
            <a:ext cx="17182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Plán vykonání</a:t>
            </a:r>
            <a:endParaRPr b="1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8458200" y="1776960"/>
            <a:ext cx="2743200" cy="154296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5"/>
          <p:cNvSpPr txBox="1"/>
          <p:nvPr/>
        </p:nvSpPr>
        <p:spPr>
          <a:xfrm>
            <a:off x="573480" y="1931040"/>
            <a:ext cx="7162920" cy="144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2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Testy pro 4k obrázek (3840 × 2160)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Tesla T4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Zhodnocení procesu optimalizace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2000520"/>
            <a:ext cx="109710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 lnSpcReduction="10000"/>
          </a:bodyPr>
          <a:p>
            <a:pPr marL="432000" indent="-324000">
              <a:lnSpc>
                <a:spcPct val="100000"/>
              </a:lnSpc>
              <a:spcAft>
                <a:spcPts val="187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Velice jednoduchý příklad s jedinou funkcí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2880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Nepříliš mnoho možností, jak zoptimalizovat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288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Výhoda Halide spočívá v možnosti vyzkoušet množství různých přístupů k optimalizaci bez změny implementace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187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Stále potřebujeme vědět, co děláme, a jaké optimalizace chceme provést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871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Přicházíme s hopotézami a ověřujeme je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40"/>
              </a:spcBef>
              <a:spcAft>
                <a:spcPts val="1871"/>
              </a:spcAft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Více funkcí (multi-stage pipeline)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2000520"/>
            <a:ext cx="10971000" cy="280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Řeší se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závislosti mezi funkcemi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Má se vykonat nejprve první a až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pak druhá funkce?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Má se vykonat zároveň první a druhá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funkce?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Mají se ukládat výsledky první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funkce nebo se znovu spočítat?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Plán vykonání má vliv na lokalitu paměti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 množství výpočtů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6858000" y="4726440"/>
            <a:ext cx="3436560" cy="204588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1623600" y="5016600"/>
            <a:ext cx="4922280" cy="172224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 txBox="1"/>
          <p:nvPr/>
        </p:nvSpPr>
        <p:spPr>
          <a:xfrm>
            <a:off x="601200" y="4644000"/>
            <a:ext cx="49568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Příklad implementace dvou závislých funkcí</a:t>
            </a:r>
            <a:endParaRPr b="1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Praktická ukázka: Non-local Means Filter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8"/>
          <p:cNvSpPr txBox="1"/>
          <p:nvPr/>
        </p:nvSpPr>
        <p:spPr>
          <a:xfrm>
            <a:off x="609840" y="2000520"/>
            <a:ext cx="7774920" cy="485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888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Algoritmus pro odstranění šumu v obrázcích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Komplexnější algoritmus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Několik na sebe závislých funkcí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Několik vnořených cyklů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O(N²)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Aktualizuje hodnotu pixelu váhovaně dle podobnosti s jinými pixely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Podobnost je dána jejich okolím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rcRect l="45381" t="0" r="0" b="0"/>
          <a:stretch/>
        </p:blipFill>
        <p:spPr>
          <a:xfrm>
            <a:off x="8699400" y="3956040"/>
            <a:ext cx="2743200" cy="272520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8145000" y="1776960"/>
            <a:ext cx="1612800" cy="160776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3"/>
          <a:stretch/>
        </p:blipFill>
        <p:spPr>
          <a:xfrm>
            <a:off x="10503000" y="1761840"/>
            <a:ext cx="1600200" cy="159516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/>
          <p:nvPr/>
        </p:nvSpPr>
        <p:spPr>
          <a:xfrm flipV="1">
            <a:off x="9793800" y="2545200"/>
            <a:ext cx="676440" cy="18000"/>
          </a:xfrm>
          <a:prstGeom prst="line">
            <a:avLst/>
          </a:prstGeom>
          <a:ln w="266760">
            <a:solidFill>
              <a:srgbClr val="bb89c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221400" rIns="221400" tIns="-158400" bIns="-1584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 txBox="1"/>
          <p:nvPr/>
        </p:nvSpPr>
        <p:spPr>
          <a:xfrm>
            <a:off x="8137800" y="3657600"/>
            <a:ext cx="38552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Znázornění Non-local Means filtru</a:t>
            </a:r>
            <a:endParaRPr b="1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28600" y="914400"/>
            <a:ext cx="4800600" cy="13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Implementace v Halide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228600" y="2508120"/>
            <a:ext cx="5105520" cy="38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Cykly implementovány pomocí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</a:rPr>
              <a:t>Rdom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Nedefinuje v jakém pořadí se funkce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vykonají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Pouze jsou definovány jejich závislosti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Připomíná funkcionální programování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 txBox="1"/>
          <p:nvPr/>
        </p:nvSpPr>
        <p:spPr>
          <a:xfrm>
            <a:off x="5594400" y="829800"/>
            <a:ext cx="6494400" cy="565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void NonlocalMeansFilter::implement() {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clamped(x, y) = cast&lt;float&gt;(BoundaryConditions::repeat_edge(input)(x, y)) / 255;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gaussian = createGaussian(patchSize, patchSize, weighingGaussianSigma);</a:t>
            </a:r>
            <a:br>
              <a:rPr sz="1000"/>
            </a:b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RDom r_inner(-patchSize / 2, patchSize,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             -patchSize / 2, patchSize);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RDom r_outer(-searchWindowSize / 2, searchWindowSize,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             -searchWindowSize / 2, searchWindowSize);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Expr half_inner_neighborhood = patchSize / 2;</a:t>
            </a:r>
            <a:endParaRPr b="0" lang="en-US" sz="1000" spc="-1" strike="noStrike">
              <a:solidFill>
                <a:srgbClr val="000000"/>
              </a:solidFill>
              <a:latin typeface="Source Code Pro"/>
            </a:endParaRPr>
          </a:p>
          <a:p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weightedPixelDist(x, y, a, b) = pow(absd(clamped(x, y), clamped(a, b)), 2.0f);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</a:t>
            </a:r>
            <a:endParaRPr b="0" lang="en-US" sz="1000" spc="-1" strike="noStrike">
              <a:solidFill>
                <a:srgbClr val="000000"/>
              </a:solidFill>
              <a:latin typeface="Source Code Pro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neighborhoodDifference(x, y, a, b) = sum(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        gaussian(r_inner.x + half_inner_neighborhood,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                 r_inner.y + half_inner_neighborhood) *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        weightedPixelDist(x + r_inner.x, y + r_inner.y,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                          a + r_inner.x, b + r_inner.y)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);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</a:t>
            </a:r>
            <a:endParaRPr b="0" lang="en-US" sz="1000" spc="-1" strike="noStrike">
              <a:solidFill>
                <a:srgbClr val="000000"/>
              </a:solidFill>
              <a:latin typeface="Source Code Pro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areDifferentPoints(x, y, a, b) = (x - a != 0) || (y - b != 0);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</a:t>
            </a:r>
            <a:endParaRPr b="0" lang="en-US" sz="1000" spc="-1" strike="noStrike">
              <a:solidFill>
                <a:srgbClr val="000000"/>
              </a:solidFill>
              <a:latin typeface="Source Code Pro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neighborhoodWeight(x, y, a, b) = exp(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        -neighborhoodDifference(x, y, a, b) / (h * h)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) * areDifferentPoints(x, y, a, b);</a:t>
            </a:r>
            <a:endParaRPr b="0" lang="en-US" sz="1000" spc="-1" strike="noStrike">
              <a:solidFill>
                <a:srgbClr val="000000"/>
              </a:solidFill>
              <a:latin typeface="Source Code Pro"/>
            </a:endParaRPr>
          </a:p>
          <a:p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weightsSum(x, y) += neighborhoodWeight(x, y, x + r_outer.x, y + r_outer.y);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newPixelValues(x, y) +=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        neighborhoodWeight(x, y, x + r_outer.x, y + r_outer.y) </a:t>
            </a:r>
            <a:endParaRPr b="0" lang="en-US" sz="1000" spc="-1" strike="noStrike">
              <a:solidFill>
                <a:srgbClr val="000000"/>
              </a:solidFill>
              <a:latin typeface="Source Code Pro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        </a:t>
            </a: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* clamped(x + r_outer.x, y + r_outer.y);</a:t>
            </a:r>
            <a:endParaRPr b="0" lang="en-US" sz="1000" spc="-1" strike="noStrike">
              <a:solidFill>
                <a:srgbClr val="000000"/>
              </a:solidFill>
              <a:latin typeface="Source Code Pro"/>
            </a:endParaRPr>
          </a:p>
          <a:p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newPixelValuesNormalized(x, y) = newPixelValues(x, y) / weightsSum(x, y);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    result(x, y) = cast&lt;uint8_t&gt;(newPixelValuesNormalized(x, y) * 255);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Source Code Pro"/>
                <a:ea typeface="JetBrains Mono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Source Code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Optimalizace na CPU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11" name=""/>
          <p:cNvGraphicFramePr/>
          <p:nvPr/>
        </p:nvGraphicFramePr>
        <p:xfrm>
          <a:off x="5150880" y="1676520"/>
          <a:ext cx="7033320" cy="4868280"/>
        </p:xfrm>
        <a:graphic>
          <a:graphicData uri="http://schemas.openxmlformats.org/drawingml/2006/table">
            <a:tbl>
              <a:tblPr/>
              <a:tblGrid>
                <a:gridCol w="5667840"/>
                <a:gridCol w="1365840"/>
              </a:tblGrid>
              <a:tr h="77724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Plán vykonání na CPU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Čas [ms]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655560">
                <a:tc>
                  <a:txBody>
                    <a:bodyPr lIns="36000" rIns="360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gaussian.compute_root();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result.compute_root();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r">
                        <a:spcBef>
                          <a:spcPts val="865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71640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34320">
                <a:tc>
                  <a:txBody>
                    <a:bodyPr lIns="36000" rIns="360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gaussian.compute_root();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result.compute_root().parallel(y);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r">
                        <a:spcBef>
                          <a:spcPts val="865"/>
                        </a:spcBef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8356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111120">
                <a:tc>
                  <a:txBody>
                    <a:bodyPr lIns="36000" rIns="360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gaussian.compute_root();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 xi, yi, xo, yo, tile_index;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result.tile(x, y, xo, yo, xi, yi, 4, 4);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result.fuse(xo, yo, tile_index);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result.parallel(tile_index);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 x_vec, y_vec;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result.split(xi, x_vec, xi, 4);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result.split(yi, y_vec, yi, 4);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result.vectorize(xi);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result.vectorize(yi);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neighborhoodWeight.compute_at(result, xi);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r">
                        <a:spcBef>
                          <a:spcPts val="865"/>
                        </a:spcBef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473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2" name="PlaceHolder 11"/>
          <p:cNvSpPr txBox="1"/>
          <p:nvPr/>
        </p:nvSpPr>
        <p:spPr>
          <a:xfrm>
            <a:off x="228600" y="1822320"/>
            <a:ext cx="5105520" cy="48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555"/>
          </a:bodyPr>
          <a:p>
            <a:pPr marL="432000" indent="-324000"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Rozlišení: 625x623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Parametry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72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searchWindowSize = 13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72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patchSize = 5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Intel Xeon Gold 5218 2.30GHz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72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8 logických jader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Optimalizovaná verze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151× rychlejší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563364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Optimalizace na GPU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14" name=""/>
          <p:cNvGraphicFramePr/>
          <p:nvPr/>
        </p:nvGraphicFramePr>
        <p:xfrm>
          <a:off x="6090840" y="1107000"/>
          <a:ext cx="6644880" cy="5704920"/>
        </p:xfrm>
        <a:graphic>
          <a:graphicData uri="http://schemas.openxmlformats.org/drawingml/2006/table">
            <a:tbl>
              <a:tblPr/>
              <a:tblGrid>
                <a:gridCol w="4901760"/>
                <a:gridCol w="1182600"/>
              </a:tblGrid>
              <a:tr h="3477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Plán vykonání na GPU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Čas [ms]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603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 xi, yi, xo, yo;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result.gpu_tile(x, y, xi, yi, xo, yo, 16, 16);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r">
                        <a:spcBef>
                          <a:spcPts val="865"/>
                        </a:spcBef>
                        <a:spcAft>
                          <a:spcPts val="283"/>
                        </a:spcAf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147.8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187160">
                <a:tc>
                  <a:txBody>
                    <a:bodyPr lIns="36000" rIns="360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gaussian.compute_root();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areDifferentPoints.compute_inline();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weightedPixelDist.compute_inline();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 xi, yi, xo, yo;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result.gpu_tile(x, y, xi, yi, xo, yo, 16, 16);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 x_vec, y_vec;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result.split(xi, x_vec, xi, 4);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result.split(yi, y_vec, yi, 4);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result.vectorize(xi);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result.vectorize(yi);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neighborhoodWeight.compute_at(result, xo);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r">
                        <a:spcBef>
                          <a:spcPts val="865"/>
                        </a:spcBef>
                        <a:spcAft>
                          <a:spcPts val="283"/>
                        </a:spcAft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25.9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5" name="PlaceHolder 10"/>
          <p:cNvSpPr txBox="1"/>
          <p:nvPr/>
        </p:nvSpPr>
        <p:spPr>
          <a:xfrm>
            <a:off x="609480" y="1901160"/>
            <a:ext cx="5105520" cy="457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999"/>
          </a:bodyPr>
          <a:p>
            <a:pPr marL="432000" indent="-324000"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Rozlišení: 625x623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Parametry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72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searchWindowSize = 13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Aft>
                <a:spcPts val="72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patchSize = 5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Tesla T4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Optimalizovaná verze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18× rychlejší než optimalizovana na CPU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2766× rychlejší než neoptimalzovana na CPU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4K obraz ~ 461.6 ms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Závěr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2000520"/>
            <a:ext cx="109710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Rozdělení implementace a plánu vykonání v Halide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Plán vykonání je stále definován uživatelem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Nabízí možnost vyzkoušet mnoho různých optimalizací v krátkém čase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244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Což dovoluje přijít na velice optimální řešení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ftr" idx="3"/>
          </p:nvPr>
        </p:nvSpPr>
        <p:spPr>
          <a:xfrm>
            <a:off x="144000" y="6524640"/>
            <a:ext cx="10462680" cy="33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marL="216000" indent="-216000">
              <a:lnSpc>
                <a:spcPct val="100000"/>
              </a:lnSpc>
              <a:spcBef>
                <a:spcPts val="281"/>
              </a:spcBef>
              <a:buClr>
                <a:srgbClr val="ffffff"/>
              </a:buClr>
              <a:buFont typeface="Symbol"/>
              <a:buChar char=""/>
              <a:defRPr b="0" lang="en-US" sz="14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marL="216000" indent="-216000">
              <a:lnSpc>
                <a:spcPct val="100000"/>
              </a:lnSpc>
              <a:spcBef>
                <a:spcPts val="281"/>
              </a:spcBef>
              <a:buClr>
                <a:srgbClr val="ffffff"/>
              </a:buClr>
              <a:buFont typeface="Symbol"/>
              <a:buChar char=""/>
            </a:pPr>
            <a:r>
              <a:rPr b="0" lang="en-US" sz="1400" spc="-1" strike="noStrike">
                <a:solidFill>
                  <a:schemeClr val="lt1"/>
                </a:solidFill>
                <a:latin typeface="Calibri"/>
                <a:ea typeface="Calibri"/>
              </a:rPr>
              <a:t>Záhlaví  (01.01.2016)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ldNum" idx="4"/>
          </p:nvPr>
        </p:nvSpPr>
        <p:spPr>
          <a:xfrm>
            <a:off x="11430000" y="6524640"/>
            <a:ext cx="567360" cy="331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lt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ED04EE-C65A-4A48-9801-A243DFF477CC}" type="slidenum">
              <a:rPr b="0" lang="en-US" sz="1400" spc="-1" strike="noStrike">
                <a:solidFill>
                  <a:schemeClr val="lt1"/>
                </a:solid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Rectangle 1">
            <a:hlinkClick r:id="" action="ppaction://hlinkshowjump?jump=endshow"/>
          </p:cNvPr>
          <p:cNvSpPr/>
          <p:nvPr/>
        </p:nvSpPr>
        <p:spPr>
          <a:xfrm>
            <a:off x="-14040" y="2160"/>
            <a:ext cx="12358440" cy="6855840"/>
          </a:xfrm>
          <a:prstGeom prst="rect">
            <a:avLst/>
          </a:prstGeom>
          <a:solidFill>
            <a:srgbClr val="00a9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endParaRPr b="1" lang="cs-CZ" sz="2400" spc="-1" strike="noStrike">
              <a:solidFill>
                <a:srgbClr val="b9000c"/>
              </a:solidFill>
              <a:latin typeface="Tahoma"/>
            </a:endParaRPr>
          </a:p>
        </p:txBody>
      </p:sp>
      <p:pic>
        <p:nvPicPr>
          <p:cNvPr id="221" name="Obrázek 12" descr=""/>
          <p:cNvPicPr/>
          <p:nvPr/>
        </p:nvPicPr>
        <p:blipFill>
          <a:blip r:embed="rId1"/>
          <a:srcRect l="0" t="0" r="-9350" b="-53096"/>
          <a:stretch/>
        </p:blipFill>
        <p:spPr>
          <a:xfrm>
            <a:off x="4114800" y="2971800"/>
            <a:ext cx="4571640" cy="131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2500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Klasický přístup 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optimalizacím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2000520"/>
            <a:ext cx="7391160" cy="27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Implementace například v jazyce C/C++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Optimalizace pomocí OpenMP, OpenACC, Cudy, intrinsik funkcí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Vyžaduje zásadní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zásah do implementace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Různé implementace na CPU a GPU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3886200" y="5055480"/>
            <a:ext cx="2971440" cy="180216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8012880" y="2129400"/>
            <a:ext cx="4178160" cy="473256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742680" y="5597280"/>
            <a:ext cx="29145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Ilustrace použítí OpenMP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7772400" y="1747080"/>
            <a:ext cx="2810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Ilustrace intrinsik funkcí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Typy optimalizací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777320"/>
            <a:ext cx="5105160" cy="416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151"/>
              </a:spcBef>
              <a:spcAft>
                <a:spcPts val="720"/>
              </a:spcAft>
              <a:buNone/>
              <a:tabLst>
                <a:tab algn="l" pos="0"/>
              </a:tabLst>
            </a:pPr>
            <a:r>
              <a:rPr b="1" lang="en-US" sz="2340" spc="-1" strike="noStrike">
                <a:solidFill>
                  <a:srgbClr val="000000"/>
                </a:solidFill>
                <a:latin typeface="Arial"/>
              </a:rPr>
              <a:t>Implementace</a:t>
            </a:r>
            <a:endParaRPr b="0" lang="en-US" sz="234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51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40" spc="-1" strike="noStrike">
                <a:solidFill>
                  <a:srgbClr val="000000"/>
                </a:solidFill>
                <a:latin typeface="Arial"/>
              </a:rPr>
              <a:t>Změna způsobu výpočtu</a:t>
            </a:r>
            <a:endParaRPr b="0" lang="en-US" sz="23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51"/>
              </a:spcBef>
              <a:spcAft>
                <a:spcPts val="720"/>
              </a:spcAft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2340" spc="-1" strike="noStrike">
                <a:solidFill>
                  <a:srgbClr val="000000"/>
                </a:solidFill>
                <a:latin typeface="Arial"/>
              </a:rPr>
              <a:t>Např.: použití FFT ve filtrech zpracování obrazu</a:t>
            </a:r>
            <a:endParaRPr b="0" lang="en-US" sz="234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51"/>
              </a:spcBef>
              <a:spcAft>
                <a:spcPts val="72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340" spc="-1" strike="noStrike">
                <a:solidFill>
                  <a:srgbClr val="000000"/>
                </a:solidFill>
                <a:latin typeface="Arial"/>
              </a:rPr>
              <a:t>Použití jiných datových struktur</a:t>
            </a:r>
            <a:endParaRPr b="0" lang="en-US" sz="23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2340" spc="-1" strike="noStrike">
                <a:solidFill>
                  <a:srgbClr val="000000"/>
                </a:solidFill>
                <a:latin typeface="Arial"/>
              </a:rPr>
              <a:t>Např.: hash tabulka místo seznamu</a:t>
            </a:r>
            <a:endParaRPr b="0" lang="en-US" sz="23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/>
          <p:nvPr/>
        </p:nvSpPr>
        <p:spPr>
          <a:xfrm>
            <a:off x="6629400" y="1777320"/>
            <a:ext cx="5105160" cy="416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3333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Plán vykonání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Snížení doby přístupu do paměti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Zlepšení lokality paměti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Snížení doby výpočtu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Vektorizace (SIMD)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Paralelizace (vlákna, procesy)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Předvýpočet opakujících se hodnot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Důležité je i vybalancování výpočtu a přístupu do paměti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Představení jazyka Halide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313200" y="2195640"/>
            <a:ext cx="517248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333" lnSpcReduction="10000"/>
          </a:bodyPr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43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Doménový jazyk a překladač vestavěný do C++ jako knihovna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43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Především optimalizace algoritmů zpracování obrazu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40"/>
              </a:spcBef>
              <a:spcAft>
                <a:spcPts val="43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43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Hlavní myšlenka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: Rozdělit implementaci a optimalizaci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440"/>
              </a:spcBef>
              <a:spcAft>
                <a:spcPts val="43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Žádné zásahy do implementace!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5636160" y="2478600"/>
            <a:ext cx="6482880" cy="342792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/>
          <p:nvPr/>
        </p:nvSpPr>
        <p:spPr>
          <a:xfrm flipH="1">
            <a:off x="7543800" y="2286000"/>
            <a:ext cx="1828800" cy="1143000"/>
          </a:xfrm>
          <a:prstGeom prst="line">
            <a:avLst/>
          </a:prstGeom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9498240" y="2057400"/>
            <a:ext cx="17020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Implementace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 flipH="1" flipV="1">
            <a:off x="7086600" y="5257800"/>
            <a:ext cx="685800" cy="914400"/>
          </a:xfrm>
          <a:prstGeom prst="line">
            <a:avLst/>
          </a:prstGeom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7782120" y="6054480"/>
            <a:ext cx="158940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Optimalizace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 flipH="1">
            <a:off x="7553520" y="2277000"/>
            <a:ext cx="1828800" cy="1143000"/>
          </a:xfrm>
          <a:prstGeom prst="line">
            <a:avLst/>
          </a:prstGeom>
          <a:ln w="3816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5783040" y="4186800"/>
            <a:ext cx="6172200" cy="360"/>
          </a:xfrm>
          <a:prstGeom prst="line">
            <a:avLst/>
          </a:prstGeom>
          <a:ln cap="rnd" w="12600">
            <a:solidFill>
              <a:srgbClr val="069a2e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6480" rIns="96480" tIns="-51480" bIns="-5148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Implementace a optimalizace v Halide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/>
          <p:nvPr/>
        </p:nvSpPr>
        <p:spPr>
          <a:xfrm>
            <a:off x="609840" y="1784520"/>
            <a:ext cx="7848360" cy="280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58888"/>
          </a:bodyPr>
          <a:p>
            <a:pPr marL="432000" indent="-32400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Implementace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Definuje algoritmus pomocí struktur 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formou metadat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5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Plán vykonání (schedule)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Definuje jak se má algoritmus vykonat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Hledaní optimálního plánu vykonání = optimalizace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5957280" y="5487480"/>
            <a:ext cx="3872520" cy="152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produce </a:t>
            </a:r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result:</a:t>
            </a:r>
            <a:endParaRPr b="0" lang="en-US" sz="1500" spc="-1" strike="noStrike">
              <a:solidFill>
                <a:srgbClr val="000000"/>
              </a:solidFill>
              <a:latin typeface="Source Code Pro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  </a:t>
            </a:r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parallel </a:t>
            </a:r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y:</a:t>
            </a:r>
            <a:endParaRPr b="0" lang="en-US" sz="1500" spc="-1" strike="noStrike">
              <a:solidFill>
                <a:srgbClr val="000000"/>
              </a:solidFill>
              <a:latin typeface="Source Code Pro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    </a:t>
            </a:r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for x.x:</a:t>
            </a:r>
            <a:endParaRPr b="0" lang="en-US" sz="1500" spc="-1" strike="noStrike">
              <a:solidFill>
                <a:srgbClr val="000000"/>
              </a:solidFill>
              <a:latin typeface="Source Code Pro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      </a:t>
            </a:r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vectorized </a:t>
            </a:r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x.v5 in [0, </a:t>
            </a:r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3]:</a:t>
            </a:r>
            <a:endParaRPr b="0" lang="en-US" sz="1500" spc="-1" strike="noStrike">
              <a:solidFill>
                <a:srgbClr val="000000"/>
              </a:solidFill>
              <a:latin typeface="Source Code Pro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        </a:t>
            </a:r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Result(...) </a:t>
            </a:r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= … </a:t>
            </a:r>
            <a:endParaRPr b="0" lang="en-US" sz="1500" spc="-1" strike="noStrike">
              <a:solidFill>
                <a:srgbClr val="000000"/>
              </a:solidFill>
              <a:latin typeface="Source Code Pro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1047600" y="5522400"/>
            <a:ext cx="34290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    </a:t>
            </a:r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result.vectorize(x, 4)</a:t>
            </a:r>
            <a:endParaRPr b="0" lang="en-US" sz="1500" spc="-1" strike="noStrike">
              <a:solidFill>
                <a:srgbClr val="000000"/>
              </a:solidFill>
              <a:latin typeface="Source Code Pro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            </a:t>
            </a:r>
            <a:r>
              <a:rPr b="0" lang="en-US" sz="1500" spc="-1" strike="noStrike">
                <a:solidFill>
                  <a:srgbClr val="000000"/>
                </a:solidFill>
                <a:latin typeface="Source Code Pro"/>
              </a:rPr>
              <a:t>.parallel(y);</a:t>
            </a:r>
            <a:endParaRPr b="0" lang="en-US" sz="1500" spc="-1" strike="noStrike">
              <a:solidFill>
                <a:srgbClr val="000000"/>
              </a:solidFill>
              <a:latin typeface="Source Code Pro"/>
            </a:endParaRPr>
          </a:p>
        </p:txBody>
      </p:sp>
      <p:sp>
        <p:nvSpPr>
          <p:cNvPr id="163" name=""/>
          <p:cNvSpPr txBox="1"/>
          <p:nvPr/>
        </p:nvSpPr>
        <p:spPr>
          <a:xfrm>
            <a:off x="1371600" y="5140080"/>
            <a:ext cx="2799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Definice plánu vykonání</a:t>
            </a:r>
            <a:endParaRPr b="1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5715000" y="5101200"/>
            <a:ext cx="2773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Výsledný plán vykonání</a:t>
            </a:r>
            <a:endParaRPr b="1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 flipV="1">
            <a:off x="4419360" y="5715000"/>
            <a:ext cx="1162440" cy="18000"/>
          </a:xfrm>
          <a:prstGeom prst="line">
            <a:avLst/>
          </a:prstGeom>
          <a:ln w="266760">
            <a:solidFill>
              <a:srgbClr val="bb89c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221400" rIns="221400" tIns="-158400" bIns="-1584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"/>
          <p:cNvSpPr txBox="1"/>
          <p:nvPr/>
        </p:nvSpPr>
        <p:spPr>
          <a:xfrm>
            <a:off x="6375600" y="2743200"/>
            <a:ext cx="6019920" cy="132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300" spc="-1" strike="noStrike">
                <a:solidFill>
                  <a:srgbClr val="000000"/>
                </a:solidFill>
                <a:latin typeface="Source Code Pro"/>
              </a:rPr>
              <a:t> </a:t>
            </a:r>
            <a:r>
              <a:rPr b="0" lang="en-US" sz="1300" spc="-1" strike="noStrike">
                <a:solidFill>
                  <a:srgbClr val="000000"/>
                </a:solidFill>
                <a:latin typeface="Source Code Pro"/>
              </a:rPr>
              <a:t>result(x, y) = cast&lt;uint8_t&gt;(0.299f * input(x, y, 0) </a:t>
            </a:r>
            <a:r>
              <a:rPr b="0" lang="en-US" sz="1300" spc="-1" strike="noStrike">
                <a:solidFill>
                  <a:srgbClr val="000000"/>
                </a:solidFill>
                <a:latin typeface="Source Code Pro"/>
              </a:rPr>
              <a:t>+</a:t>
            </a:r>
            <a:endParaRPr b="0" lang="en-US" sz="1300" spc="-1" strike="noStrike">
              <a:solidFill>
                <a:srgbClr val="000000"/>
              </a:solidFill>
              <a:latin typeface="Source Code Pro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latin typeface="Source Code Pro"/>
              </a:rPr>
              <a:t>                              </a:t>
            </a:r>
            <a:r>
              <a:rPr b="0" lang="en-US" sz="1300" spc="-1" strike="noStrike">
                <a:solidFill>
                  <a:srgbClr val="000000"/>
                </a:solidFill>
                <a:latin typeface="Source Code Pro"/>
              </a:rPr>
              <a:t>0.587f * input(x, y, 1) </a:t>
            </a:r>
            <a:r>
              <a:rPr b="0" lang="en-US" sz="1300" spc="-1" strike="noStrike">
                <a:solidFill>
                  <a:srgbClr val="000000"/>
                </a:solidFill>
                <a:latin typeface="Source Code Pro"/>
              </a:rPr>
              <a:t>+</a:t>
            </a:r>
            <a:endParaRPr b="0" lang="en-US" sz="1300" spc="-1" strike="noStrike">
              <a:solidFill>
                <a:srgbClr val="000000"/>
              </a:solidFill>
              <a:latin typeface="Source Code Pro"/>
            </a:endParaRPr>
          </a:p>
          <a:p>
            <a:r>
              <a:rPr b="0" lang="en-US" sz="1300" spc="-1" strike="noStrike">
                <a:solidFill>
                  <a:srgbClr val="000000"/>
                </a:solidFill>
                <a:latin typeface="Source Code Pro"/>
              </a:rPr>
              <a:t>                              </a:t>
            </a:r>
            <a:r>
              <a:rPr b="0" lang="en-US" sz="1300" spc="-1" strike="noStrike">
                <a:solidFill>
                  <a:srgbClr val="000000"/>
                </a:solidFill>
                <a:latin typeface="Source Code Pro"/>
              </a:rPr>
              <a:t>0.114f * input(x, y, </a:t>
            </a:r>
            <a:r>
              <a:rPr b="0" lang="en-US" sz="1300" spc="-1" strike="noStrike">
                <a:solidFill>
                  <a:srgbClr val="000000"/>
                </a:solidFill>
                <a:latin typeface="Source Code Pro"/>
              </a:rPr>
              <a:t>2));</a:t>
            </a:r>
            <a:endParaRPr b="0" lang="en-US" sz="1300" spc="-1" strike="noStrike">
              <a:solidFill>
                <a:srgbClr val="000000"/>
              </a:solidFill>
              <a:latin typeface="Source Code Pro"/>
            </a:endParaRPr>
          </a:p>
        </p:txBody>
      </p:sp>
      <p:sp>
        <p:nvSpPr>
          <p:cNvPr id="167" name=""/>
          <p:cNvSpPr txBox="1"/>
          <p:nvPr/>
        </p:nvSpPr>
        <p:spPr>
          <a:xfrm>
            <a:off x="7030800" y="2396880"/>
            <a:ext cx="2655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Definice implementace</a:t>
            </a:r>
            <a:endParaRPr b="1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8841600" y="6485400"/>
            <a:ext cx="22860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i="1" lang="en-US" sz="1500" spc="-1" strike="noStrike">
                <a:solidFill>
                  <a:srgbClr val="c9211e"/>
                </a:solidFill>
                <a:latin typeface="Arial"/>
              </a:rPr>
              <a:t>&lt;Implementace&gt;</a:t>
            </a:r>
            <a:endParaRPr b="0" i="1" lang="en-US" sz="15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Kompilace kódu v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Halide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2000520"/>
            <a:ext cx="109710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Kompilace a spuštění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Wingdings" charset="2"/>
              <a:buAutoNum type="arabicParenR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Vytvoření objektových souborů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Wingdings" charset="2"/>
              <a:buAutoNum type="arabicParenR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JIT kompilace a spuštění v rámci stejného procesu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Vygenerovaný kód je specifický dle daný platformy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Podporované platformy: x86/SSE, ARM/NEON, GPU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Různé CPU i GPU se od sebe liší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Jiné optimalizace vhodné pro různé stroje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Použití a jejich limity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2000520"/>
            <a:ext cx="716292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Očekává data v mřížce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Obrázky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 jiná pole (i více dimenzionální)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Nedokáže pracovat s listy a stromy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rcRect l="3052" t="19687" r="51943" b="20308"/>
          <a:stretch/>
        </p:blipFill>
        <p:spPr>
          <a:xfrm>
            <a:off x="8458200" y="4572000"/>
            <a:ext cx="2743200" cy="205740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7506000" y="2000520"/>
            <a:ext cx="2095200" cy="205704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9887400" y="2134080"/>
            <a:ext cx="2304720" cy="198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581040"/>
            <a:ext cx="10971000" cy="124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Praktická ukázka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: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Převod barevného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obrazu na černobílý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2000520"/>
            <a:ext cx="80766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888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Implementace v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C++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Implementace v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Halide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914400" y="5029200"/>
            <a:ext cx="822852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Func result;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result(x, y) = cast&lt;uint8_t&gt;(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0.299f * input(x, y, 0) +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           0.587f * input(x, y, 1) +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           0.114f * input(x, y, 2));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1143000" y="2686320"/>
            <a:ext cx="8457120" cy="30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for (int i = 0; i &lt; imageSize; i += 3) {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        </a:t>
            </a: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result[i / 3] = (char)(0.299 * imageData[i] +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0.587 * imageData[i + 1] +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0.114 * imageData[i + 2]);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JetBrains Mono"/>
              </a:rPr>
              <a:t>}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8915400" y="1858680"/>
            <a:ext cx="3197520" cy="179820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8917560" y="4426200"/>
            <a:ext cx="3197520" cy="1798560"/>
          </a:xfrm>
          <a:prstGeom prst="rect">
            <a:avLst/>
          </a:prstGeom>
          <a:ln w="0">
            <a:noFill/>
          </a:ln>
        </p:spPr>
      </p:pic>
      <p:sp>
        <p:nvSpPr>
          <p:cNvPr id="182" name=""/>
          <p:cNvSpPr/>
          <p:nvPr/>
        </p:nvSpPr>
        <p:spPr>
          <a:xfrm>
            <a:off x="10576800" y="3772080"/>
            <a:ext cx="360" cy="60732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633600"/>
            <a:ext cx="115056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Praktická ukázka –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Optimalizace v Halide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748520"/>
            <a:ext cx="6019920" cy="1909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2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Testy pro 4k obrázek (3840 × 2160)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440"/>
              </a:spcBef>
              <a:spcAft>
                <a:spcPts val="289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CPU s 4 logickými jádry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40"/>
              </a:spcBef>
              <a:spcAft>
                <a:spcPts val="2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Vyzkoušení mnoho způsobů optimalizace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5" name=""/>
          <p:cNvGraphicFramePr/>
          <p:nvPr/>
        </p:nvGraphicFramePr>
        <p:xfrm>
          <a:off x="4509360" y="3456360"/>
          <a:ext cx="7682400" cy="3401640"/>
        </p:xfrm>
        <a:graphic>
          <a:graphicData uri="http://schemas.openxmlformats.org/drawingml/2006/table">
            <a:tbl>
              <a:tblPr/>
              <a:tblGrid>
                <a:gridCol w="6190560"/>
                <a:gridCol w="1492200"/>
              </a:tblGrid>
              <a:tr h="3477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Plán vykonání na CPU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Čas [ms]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77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result.compute_root();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283"/>
                        </a:spcBef>
                        <a:spcAft>
                          <a:spcPts val="283"/>
                        </a:spcAf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12.65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result.compute_root().parallel(y);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283"/>
                        </a:spcBef>
                        <a:spcAft>
                          <a:spcPts val="283"/>
                        </a:spcAf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5.86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6468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result.compute_root().vectorize(x);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283"/>
                        </a:spcBef>
                        <a:spcAft>
                          <a:spcPts val="283"/>
                        </a:spcAf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4.47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86004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result.compute_root()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.vectorize(x, 4)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.parallel(y);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283"/>
                        </a:spcBef>
                        <a:spcAft>
                          <a:spcPts val="283"/>
                        </a:spcAft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2.03</a:t>
                      </a:r>
                      <a:endParaRPr b="1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1167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 x_outer, x_inner, y_outer, y_inner, tile_index;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result.tile(x, y, x_outer, y_outer, x_inner, y_inner, 4, 4);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result.fuse(x_outer, y_outer, tile_index);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result.vectorize(x_inner, 4).parallel(tile_index);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283"/>
                        </a:spcBef>
                        <a:spcAft>
                          <a:spcPts val="283"/>
                        </a:spcAf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46.73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666666"/>
                      </a:solidFill>
                      <a:prstDash val="solid"/>
                    </a:lnL>
                    <a:lnR w="7200">
                      <a:solidFill>
                        <a:srgbClr val="666666"/>
                      </a:solidFill>
                      <a:prstDash val="solid"/>
                    </a:lnR>
                    <a:lnT w="7200">
                      <a:solidFill>
                        <a:srgbClr val="666666"/>
                      </a:solidFill>
                      <a:prstDash val="solid"/>
                    </a:lnT>
                    <a:lnB w="7200">
                      <a:solidFill>
                        <a:srgbClr val="66666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7315200" y="1776960"/>
            <a:ext cx="2743200" cy="15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01021 FIT Calibri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 pitchFamily="0" charset="1"/>
        <a:ea typeface=""/>
        <a:cs typeface=""/>
      </a:majorFont>
      <a:minorFont>
        <a:latin typeface="Tahom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01021 FIT Calibri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 pitchFamily="0" charset="1"/>
        <a:ea typeface=""/>
        <a:cs typeface=""/>
      </a:majorFont>
      <a:minorFont>
        <a:latin typeface="Tahom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01021 FIT Calibri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 pitchFamily="0" charset="1"/>
        <a:ea typeface=""/>
        <a:cs typeface=""/>
      </a:majorFont>
      <a:minorFont>
        <a:latin typeface="Tahoma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2372</TotalTime>
  <Application>LibreOffice/7.6.2.1$Linux_X86_64 LibreOffice_project/60$Build-1</Application>
  <AppVersion>15.0000</AppVersion>
  <Company>Hewlett-Packard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2023-09-30T14:14:43Z</dcterms:created>
  <dc:creator/>
  <dc:description/>
  <dc:language>en-US</dc:language>
  <cp:lastModifiedBy/>
  <dcterms:modified xsi:type="dcterms:W3CDTF">2023-10-12T11:51:04Z</dcterms:modified>
  <cp:revision>65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3</vt:i4>
  </property>
</Properties>
</file>